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69" r:id="rId2"/>
    <p:sldId id="376" r:id="rId3"/>
    <p:sldId id="375" r:id="rId4"/>
    <p:sldId id="374" r:id="rId5"/>
    <p:sldId id="373" r:id="rId6"/>
    <p:sldId id="372" r:id="rId7"/>
    <p:sldId id="371" r:id="rId8"/>
    <p:sldId id="370" r:id="rId9"/>
    <p:sldId id="379" r:id="rId10"/>
    <p:sldId id="378" r:id="rId11"/>
    <p:sldId id="380" r:id="rId1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51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E0029-333B-407E-B75A-9E4801B6A95E}" type="datetimeFigureOut">
              <a:rPr lang="nl-NL" smtClean="0"/>
              <a:t>6-3-2023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B97FD-A358-45F9-B3A1-78B397A372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5385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E0029-333B-407E-B75A-9E4801B6A95E}" type="datetimeFigureOut">
              <a:rPr lang="nl-NL" smtClean="0"/>
              <a:t>6-3-2023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B97FD-A358-45F9-B3A1-78B397A372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1815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E0029-333B-407E-B75A-9E4801B6A95E}" type="datetimeFigureOut">
              <a:rPr lang="nl-NL" smtClean="0"/>
              <a:t>6-3-2023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B97FD-A358-45F9-B3A1-78B397A372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4094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E0029-333B-407E-B75A-9E4801B6A95E}" type="datetimeFigureOut">
              <a:rPr lang="nl-NL" smtClean="0"/>
              <a:t>6-3-2023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B97FD-A358-45F9-B3A1-78B397A372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51258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E0029-333B-407E-B75A-9E4801B6A95E}" type="datetimeFigureOut">
              <a:rPr lang="nl-NL" smtClean="0"/>
              <a:t>6-3-2023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B97FD-A358-45F9-B3A1-78B397A372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417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E0029-333B-407E-B75A-9E4801B6A95E}" type="datetimeFigureOut">
              <a:rPr lang="nl-NL" smtClean="0"/>
              <a:t>6-3-2023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B97FD-A358-45F9-B3A1-78B397A372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12197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E0029-333B-407E-B75A-9E4801B6A95E}" type="datetimeFigureOut">
              <a:rPr lang="nl-NL" smtClean="0"/>
              <a:t>6-3-2023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B97FD-A358-45F9-B3A1-78B397A372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4775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E0029-333B-407E-B75A-9E4801B6A95E}" type="datetimeFigureOut">
              <a:rPr lang="nl-NL" smtClean="0"/>
              <a:t>6-3-2023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B97FD-A358-45F9-B3A1-78B397A372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3201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E0029-333B-407E-B75A-9E4801B6A95E}" type="datetimeFigureOut">
              <a:rPr lang="nl-NL" smtClean="0"/>
              <a:t>6-3-2023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B97FD-A358-45F9-B3A1-78B397A372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4350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E0029-333B-407E-B75A-9E4801B6A95E}" type="datetimeFigureOut">
              <a:rPr lang="nl-NL" smtClean="0"/>
              <a:t>6-3-2023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B97FD-A358-45F9-B3A1-78B397A372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9271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E0029-333B-407E-B75A-9E4801B6A95E}" type="datetimeFigureOut">
              <a:rPr lang="nl-NL" smtClean="0"/>
              <a:t>6-3-2023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B97FD-A358-45F9-B3A1-78B397A372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2225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E0029-333B-407E-B75A-9E4801B6A95E}" type="datetimeFigureOut">
              <a:rPr lang="nl-NL" smtClean="0"/>
              <a:t>6-3-2023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FB97FD-A358-45F9-B3A1-78B397A372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0799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553A55FE-AB6F-411D-A2A3-C23865FFA3CB}"/>
              </a:ext>
            </a:extLst>
          </p:cNvPr>
          <p:cNvSpPr/>
          <p:nvPr/>
        </p:nvSpPr>
        <p:spPr>
          <a:xfrm>
            <a:off x="243552" y="198564"/>
            <a:ext cx="8900448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nl-NL" sz="2300" kern="0" dirty="0">
                <a:latin typeface="Calibri" panose="020F0502020204030204" pitchFamily="34" charset="0"/>
                <a:ea typeface="Arial" panose="020B0604020202020204" pitchFamily="34" charset="0"/>
              </a:rPr>
              <a:t>Stappenplan voor het opstellen van een zuur-base reactievergelijking</a:t>
            </a:r>
          </a:p>
          <a:p>
            <a:pPr>
              <a:spcAft>
                <a:spcPts val="0"/>
              </a:spcAft>
            </a:pPr>
            <a:endParaRPr lang="nl-NL" b="1" kern="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7576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553A55FE-AB6F-411D-A2A3-C23865FFA3CB}"/>
              </a:ext>
            </a:extLst>
          </p:cNvPr>
          <p:cNvSpPr/>
          <p:nvPr/>
        </p:nvSpPr>
        <p:spPr>
          <a:xfrm>
            <a:off x="243552" y="198564"/>
            <a:ext cx="8900448" cy="6855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nl-NL" sz="2300" kern="0" dirty="0">
                <a:latin typeface="Calibri" panose="020F0502020204030204" pitchFamily="34" charset="0"/>
                <a:ea typeface="Arial" panose="020B0604020202020204" pitchFamily="34" charset="0"/>
              </a:rPr>
              <a:t>Stappenplan voor het opstellen van een zuur-base reactievergelijking</a:t>
            </a:r>
          </a:p>
          <a:p>
            <a:pPr>
              <a:spcAft>
                <a:spcPts val="0"/>
              </a:spcAft>
            </a:pPr>
            <a:endParaRPr lang="nl-NL" b="1" kern="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nl-NL" dirty="0">
                <a:latin typeface="Calibri" panose="020F0502020204030204" pitchFamily="34" charset="0"/>
                <a:ea typeface="Arial" panose="020B0604020202020204" pitchFamily="34" charset="0"/>
              </a:rPr>
              <a:t>Stap 1: </a:t>
            </a: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</a:rPr>
              <a:t>Geef de juiste notaties van de stoffen/oplossingen die bij elkaar worden gevoegd.</a:t>
            </a:r>
            <a:r>
              <a:rPr lang="nl-NL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</a:p>
          <a:p>
            <a:pPr>
              <a:spcAft>
                <a:spcPts val="0"/>
              </a:spcAft>
            </a:pPr>
            <a:endParaRPr lang="nl-NL" sz="8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lvl="0" indent="-163513">
              <a:spcAft>
                <a:spcPts val="0"/>
              </a:spcAft>
              <a:buSzPts val="1000"/>
              <a:buFont typeface="Arial" panose="020B0604020202020204" pitchFamily="34" charset="0"/>
              <a:buChar char="•"/>
            </a:pP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Leer de tabellen van hoofdstuk 8 en 9.</a:t>
            </a:r>
            <a:endParaRPr lang="nl-NL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lvl="0" indent="-163513">
              <a:spcAft>
                <a:spcPts val="0"/>
              </a:spcAft>
              <a:buSzPts val="1000"/>
              <a:buFont typeface="Arial" panose="020B0604020202020204" pitchFamily="34" charset="0"/>
              <a:buChar char="•"/>
            </a:pP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Maak onderscheid tussen een oplossing van een zwak en een sterk zuur of base.</a:t>
            </a:r>
            <a:r>
              <a:rPr lang="nl-NL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nl-NL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lvl="0" indent="-163513">
              <a:spcAft>
                <a:spcPts val="0"/>
              </a:spcAft>
              <a:buSzPts val="1000"/>
              <a:buFont typeface="Arial" panose="020B0604020202020204" pitchFamily="34" charset="0"/>
              <a:buChar char="•"/>
            </a:pPr>
            <a:r>
              <a:rPr lang="nl-NL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Maak onderscheid tussen een zuiver zuur en een oplossing van een zuur (of base).</a:t>
            </a:r>
            <a:endParaRPr lang="nl-NL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lvl="0" indent="-163513">
              <a:spcAft>
                <a:spcPts val="300"/>
              </a:spcAft>
              <a:buSzPts val="1000"/>
              <a:buFont typeface="Arial" panose="020B0604020202020204" pitchFamily="34" charset="0"/>
              <a:buChar char="•"/>
            </a:pP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Maak onderscheid tussen een vast zout en een opgelost zout, dat een base bevat.</a:t>
            </a:r>
          </a:p>
          <a:p>
            <a:pPr lvl="0">
              <a:spcAft>
                <a:spcPts val="300"/>
              </a:spcAft>
              <a:buSzPts val="1000"/>
            </a:pPr>
            <a:endParaRPr lang="nl-NL" sz="1000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73660">
              <a:spcAft>
                <a:spcPts val="0"/>
              </a:spcAft>
            </a:pPr>
            <a:r>
              <a:rPr lang="nl-NL" dirty="0">
                <a:latin typeface="Calibri" panose="020F0502020204030204" pitchFamily="34" charset="0"/>
                <a:ea typeface="Arial" panose="020B0604020202020204" pitchFamily="34" charset="0"/>
              </a:rPr>
              <a:t>Stap 2: </a:t>
            </a: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</a:rPr>
              <a:t>Noteer de formule van het deeltje dat het zuur is en het deeltje dat de base is.</a:t>
            </a:r>
          </a:p>
          <a:p>
            <a:pPr marL="73660">
              <a:spcAft>
                <a:spcPts val="0"/>
              </a:spcAft>
            </a:pPr>
            <a:endParaRPr lang="nl-NL" sz="8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lvl="0" indent="-163513">
              <a:spcAft>
                <a:spcPts val="300"/>
              </a:spcAft>
              <a:buSzPts val="1000"/>
              <a:buFont typeface="Arial" panose="020B0604020202020204" pitchFamily="34" charset="0"/>
              <a:buChar char="•"/>
            </a:pP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Een oplossing van CO</a:t>
            </a:r>
            <a:r>
              <a:rPr lang="nl-NL" baseline="-250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kun je schrijven als H</a:t>
            </a:r>
            <a:r>
              <a:rPr lang="nl-NL" baseline="-250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CO</a:t>
            </a:r>
            <a:r>
              <a:rPr lang="nl-NL" baseline="-250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3.</a:t>
            </a: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(zie tabel 49).</a:t>
            </a:r>
          </a:p>
          <a:p>
            <a:pPr marL="85725" lvl="0">
              <a:spcAft>
                <a:spcPts val="300"/>
              </a:spcAft>
              <a:buSzPts val="1000"/>
            </a:pPr>
            <a:endParaRPr lang="nl-NL" sz="1000" dirty="0">
              <a:solidFill>
                <a:srgbClr val="0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85725" lvl="0">
              <a:spcAft>
                <a:spcPts val="300"/>
              </a:spcAft>
              <a:buSzPts val="1000"/>
            </a:pP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Stap 3: Stel vast hoeveel H</a:t>
            </a:r>
            <a:r>
              <a:rPr lang="nl-NL" baseline="300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er wordt overgedragen.</a:t>
            </a:r>
          </a:p>
          <a:p>
            <a:pPr marL="85725" lvl="0">
              <a:spcAft>
                <a:spcPts val="300"/>
              </a:spcAft>
              <a:buSzPts val="1000"/>
            </a:pPr>
            <a:endParaRPr lang="nl-NL" sz="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163513">
              <a:spcAft>
                <a:spcPts val="0"/>
              </a:spcAft>
              <a:buSzPts val="1000"/>
              <a:buFont typeface="Arial" panose="020B0604020202020204" pitchFamily="34" charset="0"/>
              <a:buChar char="•"/>
            </a:pP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Bij een meerwaardig zuur wordt het maximale aantal H</a:t>
            </a:r>
            <a:r>
              <a:rPr lang="nl-NL" baseline="300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dirty="0">
                <a:latin typeface="Calibri" panose="020F0502020204030204" pitchFamily="34" charset="0"/>
                <a:cs typeface="Times New Roman" panose="02020603050405020304" pitchFamily="18" charset="0"/>
              </a:rPr>
              <a:t>overgedragen.  </a:t>
            </a:r>
            <a:endParaRPr lang="nl-NL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lvl="0" indent="-163513">
              <a:spcAft>
                <a:spcPts val="0"/>
              </a:spcAft>
              <a:buSzPts val="1000"/>
              <a:buFont typeface="Arial" panose="020B0604020202020204" pitchFamily="34" charset="0"/>
              <a:buChar char="•"/>
            </a:pPr>
            <a:r>
              <a:rPr lang="nl-NL" dirty="0">
                <a:latin typeface="Calibri" panose="020F0502020204030204" pitchFamily="34" charset="0"/>
                <a:cs typeface="Times New Roman" panose="02020603050405020304" pitchFamily="18" charset="0"/>
              </a:rPr>
              <a:t>Bij een negatief ion als base is het aantal H</a:t>
            </a:r>
            <a:r>
              <a:rPr lang="nl-NL" baseline="30000" dirty="0">
                <a:latin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nl-NL" dirty="0">
                <a:latin typeface="Calibri" panose="020F0502020204030204" pitchFamily="34" charset="0"/>
                <a:cs typeface="Times New Roman" panose="02020603050405020304" pitchFamily="18" charset="0"/>
              </a:rPr>
              <a:t> dat wordt opgenomen gelijk aan de ionlading.</a:t>
            </a:r>
            <a:endParaRPr lang="nl-NL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lvl="0" indent="-163513">
              <a:spcAft>
                <a:spcPts val="0"/>
              </a:spcAft>
              <a:buSzPts val="1000"/>
              <a:buFont typeface="Arial" panose="020B0604020202020204" pitchFamily="34" charset="0"/>
              <a:buChar char="•"/>
            </a:pP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NH</a:t>
            </a:r>
            <a:r>
              <a:rPr lang="nl-NL" baseline="-250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nl-NL" baseline="300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en H</a:t>
            </a:r>
            <a:r>
              <a:rPr lang="nl-NL" baseline="-250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nl-NL" baseline="300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kunnen maar één H</a:t>
            </a:r>
            <a:r>
              <a:rPr lang="nl-NL" baseline="300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ion afstaan.</a:t>
            </a:r>
            <a:endParaRPr lang="nl-NL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lvl="0" indent="-163513">
              <a:spcAft>
                <a:spcPts val="0"/>
              </a:spcAft>
              <a:buSzPts val="1000"/>
              <a:buFont typeface="Arial" panose="020B0604020202020204" pitchFamily="34" charset="0"/>
              <a:buChar char="•"/>
            </a:pP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NH</a:t>
            </a:r>
            <a:r>
              <a:rPr lang="nl-NL" baseline="-250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en OH</a:t>
            </a:r>
            <a:r>
              <a:rPr lang="nl-NL" baseline="300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kunnen maar één H</a:t>
            </a:r>
            <a:r>
              <a:rPr lang="nl-NL" baseline="300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ion opnemen (net als -NH</a:t>
            </a:r>
            <a:r>
              <a:rPr lang="nl-NL" baseline="-250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groepen in aminen).</a:t>
            </a:r>
            <a:endParaRPr lang="nl-NL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300"/>
              </a:spcAft>
              <a:buSzPts val="1000"/>
            </a:pPr>
            <a:endParaRPr lang="nl-NL" sz="1000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73660">
              <a:spcAft>
                <a:spcPts val="0"/>
              </a:spcAft>
            </a:pPr>
            <a:r>
              <a:rPr lang="nl-NL" dirty="0">
                <a:latin typeface="Calibri" panose="020F0502020204030204" pitchFamily="34" charset="0"/>
              </a:rPr>
              <a:t>Stap 4</a:t>
            </a: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</a:rPr>
              <a:t>: Noteer de formules van de deeltjes die ontstaan.</a:t>
            </a:r>
          </a:p>
          <a:p>
            <a:pPr marL="73660">
              <a:spcAft>
                <a:spcPts val="0"/>
              </a:spcAft>
            </a:pPr>
            <a:endParaRPr lang="nl-NL" sz="8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lvl="0" indent="-163513">
              <a:spcAft>
                <a:spcPts val="0"/>
              </a:spcAft>
              <a:buSzPts val="1000"/>
              <a:buFont typeface="Arial" panose="020B0604020202020204" pitchFamily="34" charset="0"/>
              <a:buChar char="•"/>
            </a:pP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Ga ervan uit dat zuur-base reacties aflopend zijn.</a:t>
            </a:r>
            <a:endParaRPr lang="nl-NL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lvl="0" indent="-163513">
              <a:spcAft>
                <a:spcPts val="300"/>
              </a:spcAft>
              <a:buSzPts val="1000"/>
              <a:buFont typeface="Arial" panose="020B0604020202020204" pitchFamily="34" charset="0"/>
              <a:buChar char="•"/>
            </a:pP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Als er H</a:t>
            </a:r>
            <a:r>
              <a:rPr lang="nl-NL" baseline="-250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CO</a:t>
            </a:r>
            <a:r>
              <a:rPr lang="nl-NL" baseline="-250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ontstaat, splitst dit direct in H</a:t>
            </a:r>
            <a:r>
              <a:rPr lang="nl-NL" baseline="-250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O en CO</a:t>
            </a:r>
            <a:r>
              <a:rPr lang="nl-NL" baseline="-250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(gasbelletjes, bruisen).</a:t>
            </a:r>
          </a:p>
          <a:p>
            <a:pPr lvl="0">
              <a:spcAft>
                <a:spcPts val="300"/>
              </a:spcAft>
              <a:buSzPts val="1000"/>
            </a:pPr>
            <a:endParaRPr lang="nl-NL" sz="1000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73660">
              <a:spcAft>
                <a:spcPts val="0"/>
              </a:spcAft>
            </a:pPr>
            <a:r>
              <a:rPr lang="nl-NL" dirty="0">
                <a:solidFill>
                  <a:srgbClr val="FF0000"/>
                </a:solidFill>
                <a:latin typeface="Calibri" panose="020F0502020204030204" pitchFamily="34" charset="0"/>
              </a:rPr>
              <a:t>Stap 5</a:t>
            </a:r>
            <a:r>
              <a:rPr lang="nl-NL" dirty="0">
                <a:latin typeface="Calibri" panose="020F0502020204030204" pitchFamily="34" charset="0"/>
              </a:rPr>
              <a:t>:</a:t>
            </a:r>
            <a:r>
              <a:rPr lang="nl-NL" dirty="0"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</a:rPr>
              <a:t>Maak de vergelijking kloppend. </a:t>
            </a:r>
            <a:endParaRPr lang="nl-NL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8282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8912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553A55FE-AB6F-411D-A2A3-C23865FFA3CB}"/>
              </a:ext>
            </a:extLst>
          </p:cNvPr>
          <p:cNvSpPr/>
          <p:nvPr/>
        </p:nvSpPr>
        <p:spPr>
          <a:xfrm>
            <a:off x="243552" y="198564"/>
            <a:ext cx="8900448" cy="1123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nl-NL" sz="2300" kern="0" dirty="0">
                <a:latin typeface="Calibri" panose="020F0502020204030204" pitchFamily="34" charset="0"/>
                <a:ea typeface="Arial" panose="020B0604020202020204" pitchFamily="34" charset="0"/>
              </a:rPr>
              <a:t>Stappenplan voor het opstellen van een zuur-base reactievergelijking</a:t>
            </a:r>
          </a:p>
          <a:p>
            <a:pPr>
              <a:spcAft>
                <a:spcPts val="0"/>
              </a:spcAft>
            </a:pPr>
            <a:endParaRPr lang="nl-NL" b="1" kern="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nl-NL" dirty="0">
                <a:solidFill>
                  <a:srgbClr val="FF0000"/>
                </a:solidFill>
                <a:latin typeface="Calibri" panose="020F0502020204030204" pitchFamily="34" charset="0"/>
                <a:ea typeface="Arial" panose="020B0604020202020204" pitchFamily="34" charset="0"/>
              </a:rPr>
              <a:t>Stap 1</a:t>
            </a:r>
            <a:r>
              <a:rPr lang="nl-NL" dirty="0">
                <a:latin typeface="Calibri" panose="020F0502020204030204" pitchFamily="34" charset="0"/>
                <a:ea typeface="Arial" panose="020B0604020202020204" pitchFamily="34" charset="0"/>
              </a:rPr>
              <a:t>: </a:t>
            </a: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</a:rPr>
              <a:t>Geef de juiste notaties van de stoffen/oplossingen die bij elkaar worden gevoegd.</a:t>
            </a:r>
            <a:r>
              <a:rPr lang="nl-NL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</a:p>
          <a:p>
            <a:pPr>
              <a:spcAft>
                <a:spcPts val="0"/>
              </a:spcAft>
            </a:pPr>
            <a:endParaRPr lang="nl-NL" sz="8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6152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553A55FE-AB6F-411D-A2A3-C23865FFA3CB}"/>
              </a:ext>
            </a:extLst>
          </p:cNvPr>
          <p:cNvSpPr/>
          <p:nvPr/>
        </p:nvSpPr>
        <p:spPr>
          <a:xfrm>
            <a:off x="243552" y="198564"/>
            <a:ext cx="8900448" cy="2423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nl-NL" sz="2300" kern="0" dirty="0">
                <a:latin typeface="Calibri" panose="020F0502020204030204" pitchFamily="34" charset="0"/>
                <a:ea typeface="Arial" panose="020B0604020202020204" pitchFamily="34" charset="0"/>
              </a:rPr>
              <a:t>Stappenplan voor het opstellen van een zuur-base reactievergelijking</a:t>
            </a:r>
          </a:p>
          <a:p>
            <a:pPr>
              <a:spcAft>
                <a:spcPts val="0"/>
              </a:spcAft>
            </a:pPr>
            <a:endParaRPr lang="nl-NL" kern="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nl-NL" dirty="0">
                <a:solidFill>
                  <a:srgbClr val="FF0000"/>
                </a:solidFill>
                <a:latin typeface="Calibri" panose="020F0502020204030204" pitchFamily="34" charset="0"/>
                <a:ea typeface="Arial" panose="020B0604020202020204" pitchFamily="34" charset="0"/>
              </a:rPr>
              <a:t>Stap 1</a:t>
            </a:r>
            <a:r>
              <a:rPr lang="nl-NL" dirty="0">
                <a:latin typeface="Calibri" panose="020F0502020204030204" pitchFamily="34" charset="0"/>
                <a:ea typeface="Arial" panose="020B0604020202020204" pitchFamily="34" charset="0"/>
              </a:rPr>
              <a:t>: </a:t>
            </a: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</a:rPr>
              <a:t>Geef de juiste notaties van de stoffen/oplossingen die bij elkaar worden gevoegd.</a:t>
            </a:r>
            <a:r>
              <a:rPr lang="nl-NL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</a:p>
          <a:p>
            <a:pPr>
              <a:spcAft>
                <a:spcPts val="0"/>
              </a:spcAft>
            </a:pPr>
            <a:endParaRPr lang="nl-NL" sz="8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lvl="0" indent="-163513">
              <a:spcAft>
                <a:spcPts val="0"/>
              </a:spcAft>
              <a:buSzPts val="1000"/>
              <a:buFont typeface="Arial" panose="020B0604020202020204" pitchFamily="34" charset="0"/>
              <a:buChar char="•"/>
            </a:pP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Leer de tabellen van hoofdstuk 8 en 9.</a:t>
            </a:r>
            <a:endParaRPr lang="nl-NL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lvl="0" indent="-163513">
              <a:spcAft>
                <a:spcPts val="0"/>
              </a:spcAft>
              <a:buSzPts val="1000"/>
              <a:buFont typeface="Arial" panose="020B0604020202020204" pitchFamily="34" charset="0"/>
              <a:buChar char="•"/>
            </a:pP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Maak onderscheid tussen een oplossing van een zwak en een sterk zuur of base.</a:t>
            </a:r>
            <a:r>
              <a:rPr lang="nl-NL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nl-NL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lvl="0" indent="-163513">
              <a:spcAft>
                <a:spcPts val="0"/>
              </a:spcAft>
              <a:buSzPts val="1000"/>
              <a:buFont typeface="Arial" panose="020B0604020202020204" pitchFamily="34" charset="0"/>
              <a:buChar char="•"/>
            </a:pPr>
            <a:r>
              <a:rPr lang="nl-NL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Maak onderscheid tussen een zuiver zuur en een oplossing van een zuur (of base).</a:t>
            </a:r>
            <a:endParaRPr lang="nl-NL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lvl="0" indent="-163513">
              <a:spcAft>
                <a:spcPts val="300"/>
              </a:spcAft>
              <a:buSzPts val="1000"/>
              <a:buFont typeface="Arial" panose="020B0604020202020204" pitchFamily="34" charset="0"/>
              <a:buChar char="•"/>
            </a:pP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Maak onderscheid tussen een vast zout en een opgelost zout, dat een base bevat.</a:t>
            </a:r>
          </a:p>
          <a:p>
            <a:pPr lvl="0">
              <a:spcAft>
                <a:spcPts val="300"/>
              </a:spcAft>
              <a:buSzPts val="1000"/>
            </a:pPr>
            <a:endParaRPr lang="nl-NL" sz="1000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4144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553A55FE-AB6F-411D-A2A3-C23865FFA3CB}"/>
              </a:ext>
            </a:extLst>
          </p:cNvPr>
          <p:cNvSpPr/>
          <p:nvPr/>
        </p:nvSpPr>
        <p:spPr>
          <a:xfrm>
            <a:off x="243552" y="198564"/>
            <a:ext cx="890044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nl-NL" sz="2300" kern="0" dirty="0">
                <a:latin typeface="Calibri" panose="020F0502020204030204" pitchFamily="34" charset="0"/>
                <a:ea typeface="Arial" panose="020B0604020202020204" pitchFamily="34" charset="0"/>
              </a:rPr>
              <a:t>Stappenplan voor het opstellen van een zuur-base reactievergelijking</a:t>
            </a:r>
          </a:p>
          <a:p>
            <a:pPr>
              <a:spcAft>
                <a:spcPts val="0"/>
              </a:spcAft>
            </a:pPr>
            <a:endParaRPr lang="nl-NL" b="1" kern="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nl-NL" dirty="0">
                <a:latin typeface="Calibri" panose="020F0502020204030204" pitchFamily="34" charset="0"/>
                <a:ea typeface="Arial" panose="020B0604020202020204" pitchFamily="34" charset="0"/>
              </a:rPr>
              <a:t>Stap 1: </a:t>
            </a: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</a:rPr>
              <a:t>Geef de juiste notaties van de stoffen/oplossingen die bij elkaar worden gevoegd.</a:t>
            </a:r>
            <a:r>
              <a:rPr lang="nl-NL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</a:p>
          <a:p>
            <a:pPr>
              <a:spcAft>
                <a:spcPts val="0"/>
              </a:spcAft>
            </a:pPr>
            <a:endParaRPr lang="nl-NL" sz="8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lvl="0" indent="-163513">
              <a:spcAft>
                <a:spcPts val="0"/>
              </a:spcAft>
              <a:buSzPts val="1000"/>
              <a:buFont typeface="Arial" panose="020B0604020202020204" pitchFamily="34" charset="0"/>
              <a:buChar char="•"/>
            </a:pP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Leer de tabellen van hoofdstuk 8 en 9.</a:t>
            </a:r>
            <a:endParaRPr lang="nl-NL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lvl="0" indent="-163513">
              <a:spcAft>
                <a:spcPts val="0"/>
              </a:spcAft>
              <a:buSzPts val="1000"/>
              <a:buFont typeface="Arial" panose="020B0604020202020204" pitchFamily="34" charset="0"/>
              <a:buChar char="•"/>
            </a:pP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Maak onderscheid tussen een oplossing van een zwak en een sterk zuur of base.</a:t>
            </a:r>
            <a:r>
              <a:rPr lang="nl-NL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nl-NL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lvl="0" indent="-163513">
              <a:spcAft>
                <a:spcPts val="0"/>
              </a:spcAft>
              <a:buSzPts val="1000"/>
              <a:buFont typeface="Arial" panose="020B0604020202020204" pitchFamily="34" charset="0"/>
              <a:buChar char="•"/>
            </a:pPr>
            <a:r>
              <a:rPr lang="nl-NL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Maak onderscheid tussen een zuiver zuur en een oplossing van een zuur (of base).</a:t>
            </a:r>
            <a:endParaRPr lang="nl-NL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lvl="0" indent="-163513">
              <a:spcAft>
                <a:spcPts val="300"/>
              </a:spcAft>
              <a:buSzPts val="1000"/>
              <a:buFont typeface="Arial" panose="020B0604020202020204" pitchFamily="34" charset="0"/>
              <a:buChar char="•"/>
            </a:pP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Maak onderscheid tussen een vast zout en een opgelost zout, dat een base bevat.</a:t>
            </a:r>
          </a:p>
          <a:p>
            <a:pPr lvl="0">
              <a:spcAft>
                <a:spcPts val="300"/>
              </a:spcAft>
              <a:buSzPts val="1000"/>
            </a:pPr>
            <a:endParaRPr lang="nl-NL" sz="1000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73660">
              <a:spcAft>
                <a:spcPts val="0"/>
              </a:spcAft>
            </a:pPr>
            <a:r>
              <a:rPr lang="nl-NL" dirty="0">
                <a:solidFill>
                  <a:srgbClr val="FF0000"/>
                </a:solidFill>
                <a:latin typeface="Calibri" panose="020F0502020204030204" pitchFamily="34" charset="0"/>
                <a:ea typeface="Arial" panose="020B0604020202020204" pitchFamily="34" charset="0"/>
              </a:rPr>
              <a:t>Stap 2</a:t>
            </a:r>
            <a:r>
              <a:rPr lang="nl-NL" dirty="0">
                <a:latin typeface="Calibri" panose="020F0502020204030204" pitchFamily="34" charset="0"/>
                <a:ea typeface="Arial" panose="020B0604020202020204" pitchFamily="34" charset="0"/>
              </a:rPr>
              <a:t>: </a:t>
            </a: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</a:rPr>
              <a:t>Noteer de formule van het deeltje dat het zuur is en het deeltje dat de base is.</a:t>
            </a:r>
          </a:p>
          <a:p>
            <a:pPr marL="73660">
              <a:spcAft>
                <a:spcPts val="0"/>
              </a:spcAft>
            </a:pPr>
            <a:endParaRPr lang="nl-NL" sz="8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5054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553A55FE-AB6F-411D-A2A3-C23865FFA3CB}"/>
              </a:ext>
            </a:extLst>
          </p:cNvPr>
          <p:cNvSpPr/>
          <p:nvPr/>
        </p:nvSpPr>
        <p:spPr>
          <a:xfrm>
            <a:off x="243552" y="198564"/>
            <a:ext cx="8900448" cy="33316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nl-NL" sz="2300" kern="0" dirty="0">
                <a:latin typeface="Calibri" panose="020F0502020204030204" pitchFamily="34" charset="0"/>
                <a:ea typeface="Arial" panose="020B0604020202020204" pitchFamily="34" charset="0"/>
              </a:rPr>
              <a:t>Stappenplan voor het opstellen van een zuur-base reactievergelijking</a:t>
            </a:r>
          </a:p>
          <a:p>
            <a:pPr>
              <a:spcAft>
                <a:spcPts val="0"/>
              </a:spcAft>
            </a:pPr>
            <a:endParaRPr lang="nl-NL" kern="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nl-NL" dirty="0">
                <a:latin typeface="Calibri" panose="020F0502020204030204" pitchFamily="34" charset="0"/>
                <a:ea typeface="Arial" panose="020B0604020202020204" pitchFamily="34" charset="0"/>
              </a:rPr>
              <a:t>Stap 1: </a:t>
            </a: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</a:rPr>
              <a:t>Geef de juiste notaties van de stoffen/oplossingen die bij elkaar worden gevoegd.</a:t>
            </a:r>
            <a:r>
              <a:rPr lang="nl-NL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</a:p>
          <a:p>
            <a:pPr>
              <a:spcAft>
                <a:spcPts val="0"/>
              </a:spcAft>
            </a:pPr>
            <a:endParaRPr lang="nl-NL" sz="8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lvl="0" indent="-161925">
              <a:spcAft>
                <a:spcPts val="0"/>
              </a:spcAft>
              <a:buSzPts val="1000"/>
              <a:buFont typeface="Arial" panose="020B0604020202020204" pitchFamily="34" charset="0"/>
              <a:buChar char="•"/>
            </a:pP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Leer de tabellen van hoofdstuk 8 en 9.</a:t>
            </a:r>
            <a:endParaRPr lang="nl-NL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lvl="0" indent="-161925">
              <a:spcAft>
                <a:spcPts val="0"/>
              </a:spcAft>
              <a:buSzPts val="1000"/>
              <a:buFont typeface="Arial" panose="020B0604020202020204" pitchFamily="34" charset="0"/>
              <a:buChar char="•"/>
            </a:pP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Maak onderscheid tussen een oplossing van een zwak en een sterk zuur of base.</a:t>
            </a:r>
            <a:r>
              <a:rPr lang="nl-NL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nl-NL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lvl="0" indent="-161925">
              <a:spcAft>
                <a:spcPts val="0"/>
              </a:spcAft>
              <a:buSzPts val="1000"/>
              <a:buFont typeface="Arial" panose="020B0604020202020204" pitchFamily="34" charset="0"/>
              <a:buChar char="•"/>
            </a:pPr>
            <a:r>
              <a:rPr lang="nl-NL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Maak onderscheid tussen een zuiver zuur en een oplossing van een zuur (of base).</a:t>
            </a:r>
            <a:endParaRPr lang="nl-NL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lvl="0" indent="-161925">
              <a:spcAft>
                <a:spcPts val="300"/>
              </a:spcAft>
              <a:buSzPts val="1000"/>
              <a:buFont typeface="Arial" panose="020B0604020202020204" pitchFamily="34" charset="0"/>
              <a:buChar char="•"/>
            </a:pP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Maak onderscheid tussen een vast zout en een opgelost zout, dat een base bevat.</a:t>
            </a:r>
          </a:p>
          <a:p>
            <a:pPr lvl="0">
              <a:spcAft>
                <a:spcPts val="300"/>
              </a:spcAft>
              <a:buSzPts val="1000"/>
            </a:pPr>
            <a:endParaRPr lang="nl-NL" sz="1000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73660">
              <a:spcAft>
                <a:spcPts val="0"/>
              </a:spcAft>
            </a:pPr>
            <a:r>
              <a:rPr lang="nl-NL" dirty="0">
                <a:solidFill>
                  <a:srgbClr val="FF0000"/>
                </a:solidFill>
                <a:latin typeface="Calibri" panose="020F0502020204030204" pitchFamily="34" charset="0"/>
                <a:ea typeface="Arial" panose="020B0604020202020204" pitchFamily="34" charset="0"/>
              </a:rPr>
              <a:t>Stap 2</a:t>
            </a:r>
            <a:r>
              <a:rPr lang="nl-NL" dirty="0">
                <a:latin typeface="Calibri" panose="020F0502020204030204" pitchFamily="34" charset="0"/>
                <a:ea typeface="Arial" panose="020B0604020202020204" pitchFamily="34" charset="0"/>
              </a:rPr>
              <a:t>: </a:t>
            </a: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</a:rPr>
              <a:t>Noteer de formule van het deeltje dat het zuur is en het deeltje dat de base is.</a:t>
            </a:r>
          </a:p>
          <a:p>
            <a:pPr marL="73660">
              <a:spcAft>
                <a:spcPts val="0"/>
              </a:spcAft>
            </a:pPr>
            <a:endParaRPr lang="nl-NL" sz="8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lvl="0" indent="-257175">
              <a:spcAft>
                <a:spcPts val="300"/>
              </a:spcAft>
              <a:buSzPts val="1000"/>
              <a:buFont typeface="Arial" panose="020B0604020202020204" pitchFamily="34" charset="0"/>
              <a:buChar char="•"/>
            </a:pP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Een oplossing van CO</a:t>
            </a:r>
            <a:r>
              <a:rPr lang="nl-NL" baseline="-250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kun je schrijven als H</a:t>
            </a:r>
            <a:r>
              <a:rPr lang="nl-NL" baseline="-250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CO</a:t>
            </a:r>
            <a:r>
              <a:rPr lang="nl-NL" baseline="-250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3.</a:t>
            </a: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(zie tabel 49).</a:t>
            </a:r>
          </a:p>
          <a:p>
            <a:pPr marL="85725" lvl="0">
              <a:spcAft>
                <a:spcPts val="300"/>
              </a:spcAft>
              <a:buSzPts val="1000"/>
            </a:pPr>
            <a:endParaRPr lang="nl-NL" sz="1000" dirty="0">
              <a:solidFill>
                <a:srgbClr val="0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8281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553A55FE-AB6F-411D-A2A3-C23865FFA3CB}"/>
              </a:ext>
            </a:extLst>
          </p:cNvPr>
          <p:cNvSpPr/>
          <p:nvPr/>
        </p:nvSpPr>
        <p:spPr>
          <a:xfrm>
            <a:off x="243552" y="198564"/>
            <a:ext cx="8900448" cy="3808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nl-NL" sz="2300" kern="0" dirty="0">
                <a:latin typeface="Calibri" panose="020F0502020204030204" pitchFamily="34" charset="0"/>
                <a:ea typeface="Arial" panose="020B0604020202020204" pitchFamily="34" charset="0"/>
              </a:rPr>
              <a:t>Stappenplan voor het opstellen van een zuur-base reactievergelijking</a:t>
            </a:r>
          </a:p>
          <a:p>
            <a:pPr>
              <a:spcAft>
                <a:spcPts val="0"/>
              </a:spcAft>
            </a:pPr>
            <a:endParaRPr lang="nl-NL" kern="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nl-NL" dirty="0">
                <a:latin typeface="Calibri" panose="020F0502020204030204" pitchFamily="34" charset="0"/>
                <a:ea typeface="Arial" panose="020B0604020202020204" pitchFamily="34" charset="0"/>
              </a:rPr>
              <a:t>Stap 1: </a:t>
            </a: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</a:rPr>
              <a:t>Geef de juiste notaties van de stoffen/oplossingen die bij elkaar worden gevoegd.</a:t>
            </a:r>
            <a:r>
              <a:rPr lang="nl-NL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</a:p>
          <a:p>
            <a:pPr>
              <a:spcAft>
                <a:spcPts val="0"/>
              </a:spcAft>
            </a:pPr>
            <a:endParaRPr lang="nl-NL" sz="8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lvl="0" indent="-163513">
              <a:spcAft>
                <a:spcPts val="0"/>
              </a:spcAft>
              <a:buSzPts val="1000"/>
              <a:buFont typeface="Arial" panose="020B0604020202020204" pitchFamily="34" charset="0"/>
              <a:buChar char="•"/>
            </a:pP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Leer de tabellen van hoofdstuk 8 en 9.</a:t>
            </a:r>
            <a:endParaRPr lang="nl-NL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lvl="0" indent="-163513">
              <a:spcAft>
                <a:spcPts val="0"/>
              </a:spcAft>
              <a:buSzPts val="1000"/>
              <a:buFont typeface="Arial" panose="020B0604020202020204" pitchFamily="34" charset="0"/>
              <a:buChar char="•"/>
            </a:pP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Maak onderscheid tussen een oplossing van een zwak en een sterk zuur of base.</a:t>
            </a:r>
            <a:r>
              <a:rPr lang="nl-NL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nl-NL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lvl="0" indent="-163513">
              <a:spcAft>
                <a:spcPts val="0"/>
              </a:spcAft>
              <a:buSzPts val="1000"/>
              <a:buFont typeface="Arial" panose="020B0604020202020204" pitchFamily="34" charset="0"/>
              <a:buChar char="•"/>
            </a:pPr>
            <a:r>
              <a:rPr lang="nl-NL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Maak onderscheid tussen een zuiver zuur en een oplossing van een zuur (of base).</a:t>
            </a:r>
            <a:endParaRPr lang="nl-NL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lvl="0" indent="-163513">
              <a:spcAft>
                <a:spcPts val="300"/>
              </a:spcAft>
              <a:buSzPts val="1000"/>
              <a:buFont typeface="Arial" panose="020B0604020202020204" pitchFamily="34" charset="0"/>
              <a:buChar char="•"/>
            </a:pP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Maak onderscheid tussen een vast zout en een opgelost zout, dat een base bevat.</a:t>
            </a:r>
          </a:p>
          <a:p>
            <a:pPr lvl="0">
              <a:spcAft>
                <a:spcPts val="300"/>
              </a:spcAft>
              <a:buSzPts val="1000"/>
            </a:pPr>
            <a:endParaRPr lang="nl-NL" sz="1000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73660">
              <a:spcAft>
                <a:spcPts val="0"/>
              </a:spcAft>
            </a:pPr>
            <a:r>
              <a:rPr lang="nl-NL" dirty="0">
                <a:latin typeface="Calibri" panose="020F0502020204030204" pitchFamily="34" charset="0"/>
                <a:ea typeface="Arial" panose="020B0604020202020204" pitchFamily="34" charset="0"/>
              </a:rPr>
              <a:t>Stap 2: </a:t>
            </a: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</a:rPr>
              <a:t>Noteer de formule van het deeltje dat het zuur is en het deeltje dat de base is.</a:t>
            </a:r>
          </a:p>
          <a:p>
            <a:pPr marL="73660">
              <a:spcAft>
                <a:spcPts val="0"/>
              </a:spcAft>
            </a:pPr>
            <a:endParaRPr lang="nl-NL" sz="8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lvl="0" indent="-163513">
              <a:spcAft>
                <a:spcPts val="300"/>
              </a:spcAft>
              <a:buSzPts val="1000"/>
              <a:buFont typeface="Arial" panose="020B0604020202020204" pitchFamily="34" charset="0"/>
              <a:buChar char="•"/>
            </a:pP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Een oplossing van CO</a:t>
            </a:r>
            <a:r>
              <a:rPr lang="nl-NL" baseline="-250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kun je schrijven als H</a:t>
            </a:r>
            <a:r>
              <a:rPr lang="nl-NL" baseline="-250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CO</a:t>
            </a:r>
            <a:r>
              <a:rPr lang="nl-NL" baseline="-250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3.</a:t>
            </a: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(zie tabel 49).</a:t>
            </a:r>
          </a:p>
          <a:p>
            <a:pPr marL="85725" lvl="0">
              <a:spcAft>
                <a:spcPts val="300"/>
              </a:spcAft>
              <a:buSzPts val="1000"/>
            </a:pPr>
            <a:endParaRPr lang="nl-NL" sz="1000" dirty="0">
              <a:solidFill>
                <a:srgbClr val="0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85725" lvl="0">
              <a:spcAft>
                <a:spcPts val="300"/>
              </a:spcAft>
              <a:buSzPts val="1000"/>
            </a:pPr>
            <a:r>
              <a:rPr lang="nl-NL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Stap 3</a:t>
            </a: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: Stel vast hoeveel H</a:t>
            </a:r>
            <a:r>
              <a:rPr lang="nl-NL" baseline="300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er wordt overgedragen.</a:t>
            </a:r>
          </a:p>
          <a:p>
            <a:pPr marL="85725" lvl="0">
              <a:spcAft>
                <a:spcPts val="300"/>
              </a:spcAft>
              <a:buSzPts val="1000"/>
            </a:pPr>
            <a:endParaRPr lang="nl-NL" sz="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0491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553A55FE-AB6F-411D-A2A3-C23865FFA3CB}"/>
              </a:ext>
            </a:extLst>
          </p:cNvPr>
          <p:cNvSpPr/>
          <p:nvPr/>
        </p:nvSpPr>
        <p:spPr>
          <a:xfrm>
            <a:off x="243552" y="198564"/>
            <a:ext cx="8900448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nl-NL" sz="2300" kern="0" dirty="0">
                <a:latin typeface="Calibri" panose="020F0502020204030204" pitchFamily="34" charset="0"/>
                <a:ea typeface="Arial" panose="020B0604020202020204" pitchFamily="34" charset="0"/>
              </a:rPr>
              <a:t>Stappenplan voor het opstellen van een zuur-base reactievergelijking</a:t>
            </a:r>
          </a:p>
          <a:p>
            <a:pPr>
              <a:spcAft>
                <a:spcPts val="0"/>
              </a:spcAft>
            </a:pPr>
            <a:endParaRPr lang="nl-NL" b="1" kern="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nl-NL" dirty="0">
                <a:latin typeface="Calibri" panose="020F0502020204030204" pitchFamily="34" charset="0"/>
                <a:ea typeface="Arial" panose="020B0604020202020204" pitchFamily="34" charset="0"/>
              </a:rPr>
              <a:t>Stap 1: </a:t>
            </a: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</a:rPr>
              <a:t>Geef de juiste notaties van de stoffen/oplossingen die bij elkaar worden gevoegd.</a:t>
            </a:r>
            <a:r>
              <a:rPr lang="nl-NL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</a:p>
          <a:p>
            <a:pPr>
              <a:spcAft>
                <a:spcPts val="0"/>
              </a:spcAft>
            </a:pPr>
            <a:endParaRPr lang="nl-NL" sz="8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lvl="0" indent="-163513">
              <a:spcAft>
                <a:spcPts val="0"/>
              </a:spcAft>
              <a:buSzPts val="1000"/>
              <a:buFont typeface="Arial" panose="020B0604020202020204" pitchFamily="34" charset="0"/>
              <a:buChar char="•"/>
            </a:pP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Leer de tabellen van hoofdstuk 8 en 9.</a:t>
            </a:r>
            <a:endParaRPr lang="nl-NL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lvl="0" indent="-163513">
              <a:spcAft>
                <a:spcPts val="0"/>
              </a:spcAft>
              <a:buSzPts val="1000"/>
              <a:buFont typeface="Arial" panose="020B0604020202020204" pitchFamily="34" charset="0"/>
              <a:buChar char="•"/>
            </a:pP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Maak onderscheid tussen een oplossing van een zwak en een sterk zuur of base.</a:t>
            </a:r>
            <a:r>
              <a:rPr lang="nl-NL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nl-NL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lvl="0" indent="-163513">
              <a:spcAft>
                <a:spcPts val="0"/>
              </a:spcAft>
              <a:buSzPts val="1000"/>
              <a:buFont typeface="Arial" panose="020B0604020202020204" pitchFamily="34" charset="0"/>
              <a:buChar char="•"/>
            </a:pPr>
            <a:r>
              <a:rPr lang="nl-NL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Maak onderscheid tussen een zuiver zuur en een oplossing van een zuur (of base).</a:t>
            </a:r>
            <a:endParaRPr lang="nl-NL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lvl="0" indent="-163513">
              <a:spcAft>
                <a:spcPts val="300"/>
              </a:spcAft>
              <a:buSzPts val="1000"/>
              <a:buFont typeface="Arial" panose="020B0604020202020204" pitchFamily="34" charset="0"/>
              <a:buChar char="•"/>
            </a:pP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Maak onderscheid tussen een vast zout en een opgelost zout, dat een base bevat.</a:t>
            </a:r>
          </a:p>
          <a:p>
            <a:pPr lvl="0">
              <a:spcAft>
                <a:spcPts val="300"/>
              </a:spcAft>
              <a:buSzPts val="1000"/>
            </a:pPr>
            <a:endParaRPr lang="nl-NL" sz="1000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73660">
              <a:spcAft>
                <a:spcPts val="0"/>
              </a:spcAft>
            </a:pPr>
            <a:r>
              <a:rPr lang="nl-NL" dirty="0">
                <a:latin typeface="Calibri" panose="020F0502020204030204" pitchFamily="34" charset="0"/>
                <a:ea typeface="Arial" panose="020B0604020202020204" pitchFamily="34" charset="0"/>
              </a:rPr>
              <a:t>Stap 2: </a:t>
            </a: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</a:rPr>
              <a:t>Noteer de formule van het deeltje dat het zuur is en het deeltje dat de base is.</a:t>
            </a:r>
          </a:p>
          <a:p>
            <a:pPr marL="73660">
              <a:spcAft>
                <a:spcPts val="0"/>
              </a:spcAft>
            </a:pPr>
            <a:endParaRPr lang="nl-NL" sz="8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lvl="0" indent="-163513">
              <a:spcAft>
                <a:spcPts val="300"/>
              </a:spcAft>
              <a:buSzPts val="1000"/>
              <a:buFont typeface="Arial" panose="020B0604020202020204" pitchFamily="34" charset="0"/>
              <a:buChar char="•"/>
            </a:pP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Een oplossing van CO</a:t>
            </a:r>
            <a:r>
              <a:rPr lang="nl-NL" baseline="-250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kun je schrijven als H</a:t>
            </a:r>
            <a:r>
              <a:rPr lang="nl-NL" baseline="-250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CO</a:t>
            </a:r>
            <a:r>
              <a:rPr lang="nl-NL" baseline="-250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3.</a:t>
            </a: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(zie tabel 49).</a:t>
            </a:r>
          </a:p>
          <a:p>
            <a:pPr marL="85725" lvl="0">
              <a:spcAft>
                <a:spcPts val="300"/>
              </a:spcAft>
              <a:buSzPts val="1000"/>
            </a:pPr>
            <a:endParaRPr lang="nl-NL" sz="1000" dirty="0">
              <a:solidFill>
                <a:srgbClr val="0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85725" lvl="0">
              <a:spcAft>
                <a:spcPts val="300"/>
              </a:spcAft>
              <a:buSzPts val="1000"/>
            </a:pPr>
            <a:r>
              <a:rPr lang="nl-NL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Stap 3</a:t>
            </a: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: Stel vast hoeveel H</a:t>
            </a:r>
            <a:r>
              <a:rPr lang="nl-NL" baseline="300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er wordt overgedragen.</a:t>
            </a:r>
          </a:p>
          <a:p>
            <a:pPr marL="85725" lvl="0">
              <a:spcAft>
                <a:spcPts val="300"/>
              </a:spcAft>
              <a:buSzPts val="1000"/>
            </a:pPr>
            <a:endParaRPr lang="nl-NL" sz="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163513">
              <a:spcAft>
                <a:spcPts val="0"/>
              </a:spcAft>
              <a:buSzPts val="1000"/>
              <a:buFont typeface="Arial" panose="020B0604020202020204" pitchFamily="34" charset="0"/>
              <a:buChar char="•"/>
            </a:pP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Bij een meerwaardig zuur wordt het maximale aantal H</a:t>
            </a:r>
            <a:r>
              <a:rPr lang="nl-NL" baseline="300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dirty="0">
                <a:latin typeface="Calibri" panose="020F0502020204030204" pitchFamily="34" charset="0"/>
                <a:cs typeface="Times New Roman" panose="02020603050405020304" pitchFamily="18" charset="0"/>
              </a:rPr>
              <a:t>overgedragen.  </a:t>
            </a:r>
            <a:endParaRPr lang="nl-NL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lvl="0" indent="-163513">
              <a:spcAft>
                <a:spcPts val="0"/>
              </a:spcAft>
              <a:buSzPts val="1000"/>
              <a:buFont typeface="Arial" panose="020B0604020202020204" pitchFamily="34" charset="0"/>
              <a:buChar char="•"/>
            </a:pPr>
            <a:r>
              <a:rPr lang="nl-NL" dirty="0">
                <a:latin typeface="Calibri" panose="020F0502020204030204" pitchFamily="34" charset="0"/>
                <a:cs typeface="Times New Roman" panose="02020603050405020304" pitchFamily="18" charset="0"/>
              </a:rPr>
              <a:t>Bij een negatief ion als base is het aantal H</a:t>
            </a:r>
            <a:r>
              <a:rPr lang="nl-NL" baseline="30000" dirty="0">
                <a:latin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nl-NL" dirty="0">
                <a:latin typeface="Calibri" panose="020F0502020204030204" pitchFamily="34" charset="0"/>
                <a:cs typeface="Times New Roman" panose="02020603050405020304" pitchFamily="18" charset="0"/>
              </a:rPr>
              <a:t> dat wordt opgenomen gelijk aan de ionlading.</a:t>
            </a:r>
            <a:endParaRPr lang="nl-NL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lvl="0" indent="-163513">
              <a:spcAft>
                <a:spcPts val="0"/>
              </a:spcAft>
              <a:buSzPts val="1000"/>
              <a:buFont typeface="Arial" panose="020B0604020202020204" pitchFamily="34" charset="0"/>
              <a:buChar char="•"/>
            </a:pP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NH</a:t>
            </a:r>
            <a:r>
              <a:rPr lang="nl-NL" baseline="-250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nl-NL" baseline="300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en H</a:t>
            </a:r>
            <a:r>
              <a:rPr lang="nl-NL" baseline="-250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nl-NL" baseline="300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kunnen maar één H</a:t>
            </a:r>
            <a:r>
              <a:rPr lang="nl-NL" baseline="300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ion afstaan.</a:t>
            </a:r>
            <a:endParaRPr lang="nl-NL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lvl="0" indent="-163513">
              <a:spcAft>
                <a:spcPts val="0"/>
              </a:spcAft>
              <a:buSzPts val="1000"/>
              <a:buFont typeface="Arial" panose="020B0604020202020204" pitchFamily="34" charset="0"/>
              <a:buChar char="•"/>
            </a:pP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NH</a:t>
            </a:r>
            <a:r>
              <a:rPr lang="nl-NL" baseline="-250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en OH</a:t>
            </a:r>
            <a:r>
              <a:rPr lang="nl-NL" baseline="300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kunnen maar één H</a:t>
            </a:r>
            <a:r>
              <a:rPr lang="nl-NL" baseline="300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ion opnemen (net als -NH</a:t>
            </a:r>
            <a:r>
              <a:rPr lang="nl-NL" baseline="-250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groepen in aminen).</a:t>
            </a:r>
            <a:endParaRPr lang="nl-NL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300"/>
              </a:spcAft>
              <a:buSzPts val="1000"/>
            </a:pPr>
            <a:endParaRPr lang="nl-NL" sz="1000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520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553A55FE-AB6F-411D-A2A3-C23865FFA3CB}"/>
              </a:ext>
            </a:extLst>
          </p:cNvPr>
          <p:cNvSpPr/>
          <p:nvPr/>
        </p:nvSpPr>
        <p:spPr>
          <a:xfrm>
            <a:off x="243552" y="198564"/>
            <a:ext cx="8900448" cy="5547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nl-NL" sz="2300" kern="0" dirty="0">
                <a:latin typeface="Calibri" panose="020F0502020204030204" pitchFamily="34" charset="0"/>
                <a:ea typeface="Arial" panose="020B0604020202020204" pitchFamily="34" charset="0"/>
              </a:rPr>
              <a:t>Stappenplan voor het opstellen van een zuur-base reactievergelijking</a:t>
            </a:r>
          </a:p>
          <a:p>
            <a:pPr>
              <a:spcAft>
                <a:spcPts val="0"/>
              </a:spcAft>
            </a:pPr>
            <a:endParaRPr lang="nl-NL" b="1" kern="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nl-NL" dirty="0">
                <a:latin typeface="Calibri" panose="020F0502020204030204" pitchFamily="34" charset="0"/>
                <a:ea typeface="Arial" panose="020B0604020202020204" pitchFamily="34" charset="0"/>
              </a:rPr>
              <a:t>Stap 1: </a:t>
            </a: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</a:rPr>
              <a:t>Geef de juiste notaties van de stoffen/oplossingen die bij elkaar worden gevoegd.</a:t>
            </a:r>
            <a:r>
              <a:rPr lang="nl-NL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</a:p>
          <a:p>
            <a:pPr>
              <a:spcAft>
                <a:spcPts val="0"/>
              </a:spcAft>
            </a:pPr>
            <a:endParaRPr lang="nl-NL" sz="8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lvl="0" indent="-163513">
              <a:spcAft>
                <a:spcPts val="0"/>
              </a:spcAft>
              <a:buSzPts val="1000"/>
              <a:buFont typeface="Arial" panose="020B0604020202020204" pitchFamily="34" charset="0"/>
              <a:buChar char="•"/>
            </a:pP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Leer de tabellen van hoofdstuk 8 en 9.</a:t>
            </a:r>
            <a:endParaRPr lang="nl-NL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lvl="0" indent="-163513">
              <a:spcAft>
                <a:spcPts val="0"/>
              </a:spcAft>
              <a:buSzPts val="1000"/>
              <a:buFont typeface="Arial" panose="020B0604020202020204" pitchFamily="34" charset="0"/>
              <a:buChar char="•"/>
            </a:pP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Maak onderscheid tussen een oplossing van een zwak en een sterk zuur of base.</a:t>
            </a:r>
            <a:r>
              <a:rPr lang="nl-NL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nl-NL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lvl="0" indent="-163513">
              <a:spcAft>
                <a:spcPts val="0"/>
              </a:spcAft>
              <a:buSzPts val="1000"/>
              <a:buFont typeface="Arial" panose="020B0604020202020204" pitchFamily="34" charset="0"/>
              <a:buChar char="•"/>
            </a:pPr>
            <a:r>
              <a:rPr lang="nl-NL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Maak onderscheid tussen een zuiver zuur en een oplossing van een zuur (of base).</a:t>
            </a:r>
            <a:endParaRPr lang="nl-NL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lvl="0" indent="-163513">
              <a:spcAft>
                <a:spcPts val="300"/>
              </a:spcAft>
              <a:buSzPts val="1000"/>
              <a:buFont typeface="Arial" panose="020B0604020202020204" pitchFamily="34" charset="0"/>
              <a:buChar char="•"/>
            </a:pP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Maak onderscheid tussen een vast zout en een opgelost zout, dat een base bevat.</a:t>
            </a:r>
          </a:p>
          <a:p>
            <a:pPr lvl="0">
              <a:spcAft>
                <a:spcPts val="300"/>
              </a:spcAft>
              <a:buSzPts val="1000"/>
            </a:pPr>
            <a:endParaRPr lang="nl-NL" sz="1000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73660">
              <a:spcAft>
                <a:spcPts val="0"/>
              </a:spcAft>
            </a:pPr>
            <a:r>
              <a:rPr lang="nl-NL" dirty="0">
                <a:latin typeface="Calibri" panose="020F0502020204030204" pitchFamily="34" charset="0"/>
                <a:ea typeface="Arial" panose="020B0604020202020204" pitchFamily="34" charset="0"/>
              </a:rPr>
              <a:t>Stap 2: </a:t>
            </a: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</a:rPr>
              <a:t>Noteer de formule van het deeltje dat het zuur is en het deeltje dat de base is.</a:t>
            </a:r>
          </a:p>
          <a:p>
            <a:pPr marL="73660">
              <a:spcAft>
                <a:spcPts val="0"/>
              </a:spcAft>
            </a:pPr>
            <a:endParaRPr lang="nl-NL" sz="8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lvl="0" indent="-163513">
              <a:spcAft>
                <a:spcPts val="300"/>
              </a:spcAft>
              <a:buSzPts val="1000"/>
              <a:buFont typeface="Arial" panose="020B0604020202020204" pitchFamily="34" charset="0"/>
              <a:buChar char="•"/>
            </a:pP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Een oplossing van CO</a:t>
            </a:r>
            <a:r>
              <a:rPr lang="nl-NL" baseline="-250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kun je schrijven als H</a:t>
            </a:r>
            <a:r>
              <a:rPr lang="nl-NL" baseline="-250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CO</a:t>
            </a:r>
            <a:r>
              <a:rPr lang="nl-NL" baseline="-250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3.</a:t>
            </a: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(zie tabel 49).</a:t>
            </a:r>
          </a:p>
          <a:p>
            <a:pPr marL="85725" lvl="0">
              <a:spcAft>
                <a:spcPts val="300"/>
              </a:spcAft>
              <a:buSzPts val="1000"/>
            </a:pPr>
            <a:endParaRPr lang="nl-NL" sz="1000" dirty="0">
              <a:solidFill>
                <a:srgbClr val="0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85725" lvl="0">
              <a:spcAft>
                <a:spcPts val="300"/>
              </a:spcAft>
              <a:buSzPts val="1000"/>
            </a:pP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Stap 3: Stel vast hoeveel H</a:t>
            </a:r>
            <a:r>
              <a:rPr lang="nl-NL" baseline="300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er wordt overgedragen.</a:t>
            </a:r>
          </a:p>
          <a:p>
            <a:pPr marL="85725" lvl="0">
              <a:spcAft>
                <a:spcPts val="300"/>
              </a:spcAft>
              <a:buSzPts val="1000"/>
            </a:pPr>
            <a:endParaRPr lang="nl-NL" sz="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163513">
              <a:spcAft>
                <a:spcPts val="0"/>
              </a:spcAft>
              <a:buSzPts val="1000"/>
              <a:buFont typeface="Arial" panose="020B0604020202020204" pitchFamily="34" charset="0"/>
              <a:buChar char="•"/>
            </a:pP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Bij een meerwaardig zuur wordt het maximale aantal H</a:t>
            </a:r>
            <a:r>
              <a:rPr lang="nl-NL" baseline="300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dirty="0">
                <a:latin typeface="Calibri" panose="020F0502020204030204" pitchFamily="34" charset="0"/>
                <a:cs typeface="Times New Roman" panose="02020603050405020304" pitchFamily="18" charset="0"/>
              </a:rPr>
              <a:t>overgedragen.  </a:t>
            </a:r>
            <a:endParaRPr lang="nl-NL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lvl="0" indent="-163513">
              <a:spcAft>
                <a:spcPts val="0"/>
              </a:spcAft>
              <a:buSzPts val="1000"/>
              <a:buFont typeface="Arial" panose="020B0604020202020204" pitchFamily="34" charset="0"/>
              <a:buChar char="•"/>
            </a:pPr>
            <a:r>
              <a:rPr lang="nl-NL" dirty="0">
                <a:latin typeface="Calibri" panose="020F0502020204030204" pitchFamily="34" charset="0"/>
                <a:cs typeface="Times New Roman" panose="02020603050405020304" pitchFamily="18" charset="0"/>
              </a:rPr>
              <a:t>Bij een negatief ion als base is het aantal H</a:t>
            </a:r>
            <a:r>
              <a:rPr lang="nl-NL" baseline="30000" dirty="0">
                <a:latin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nl-NL" dirty="0">
                <a:latin typeface="Calibri" panose="020F0502020204030204" pitchFamily="34" charset="0"/>
                <a:cs typeface="Times New Roman" panose="02020603050405020304" pitchFamily="18" charset="0"/>
              </a:rPr>
              <a:t> dat wordt opgenomen gelijk aan de ionlading.</a:t>
            </a:r>
            <a:endParaRPr lang="nl-NL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lvl="0" indent="-163513">
              <a:spcAft>
                <a:spcPts val="0"/>
              </a:spcAft>
              <a:buSzPts val="1000"/>
              <a:buFont typeface="Arial" panose="020B0604020202020204" pitchFamily="34" charset="0"/>
              <a:buChar char="•"/>
            </a:pP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NH</a:t>
            </a:r>
            <a:r>
              <a:rPr lang="nl-NL" baseline="-250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nl-NL" baseline="300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en H</a:t>
            </a:r>
            <a:r>
              <a:rPr lang="nl-NL" baseline="-250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nl-NL" baseline="300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kunnen maar één H</a:t>
            </a:r>
            <a:r>
              <a:rPr lang="nl-NL" baseline="300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ion afstaan.</a:t>
            </a:r>
            <a:endParaRPr lang="nl-NL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lvl="0" indent="-163513">
              <a:spcAft>
                <a:spcPts val="0"/>
              </a:spcAft>
              <a:buSzPts val="1000"/>
              <a:buFont typeface="Arial" panose="020B0604020202020204" pitchFamily="34" charset="0"/>
              <a:buChar char="•"/>
            </a:pP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NH</a:t>
            </a:r>
            <a:r>
              <a:rPr lang="nl-NL" baseline="-250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en OH</a:t>
            </a:r>
            <a:r>
              <a:rPr lang="nl-NL" baseline="300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kunnen maar één H</a:t>
            </a:r>
            <a:r>
              <a:rPr lang="nl-NL" baseline="300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ion opnemen (net als -NH</a:t>
            </a:r>
            <a:r>
              <a:rPr lang="nl-NL" baseline="-250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groepen in aminen).</a:t>
            </a:r>
            <a:endParaRPr lang="nl-NL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300"/>
              </a:spcAft>
              <a:buSzPts val="1000"/>
            </a:pPr>
            <a:endParaRPr lang="nl-NL" sz="1000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73660">
              <a:spcAft>
                <a:spcPts val="0"/>
              </a:spcAft>
            </a:pPr>
            <a:r>
              <a:rPr lang="nl-NL" dirty="0">
                <a:solidFill>
                  <a:srgbClr val="FF0000"/>
                </a:solidFill>
                <a:latin typeface="Calibri" panose="020F0502020204030204" pitchFamily="34" charset="0"/>
              </a:rPr>
              <a:t>Stap 4</a:t>
            </a: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</a:rPr>
              <a:t>: Noteer de formules van de deeltjes die ontstaan.</a:t>
            </a:r>
          </a:p>
          <a:p>
            <a:pPr marL="73660">
              <a:spcAft>
                <a:spcPts val="0"/>
              </a:spcAft>
            </a:pPr>
            <a:endParaRPr lang="nl-NL" sz="8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7175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553A55FE-AB6F-411D-A2A3-C23865FFA3CB}"/>
              </a:ext>
            </a:extLst>
          </p:cNvPr>
          <p:cNvSpPr/>
          <p:nvPr/>
        </p:nvSpPr>
        <p:spPr>
          <a:xfrm>
            <a:off x="243552" y="198564"/>
            <a:ext cx="8900448" cy="6294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nl-NL" sz="2300" kern="0" dirty="0">
                <a:latin typeface="Calibri" panose="020F0502020204030204" pitchFamily="34" charset="0"/>
                <a:ea typeface="Arial" panose="020B0604020202020204" pitchFamily="34" charset="0"/>
              </a:rPr>
              <a:t>Stappenplan voor het opstellen van een zuur-base reactievergelijking</a:t>
            </a:r>
          </a:p>
          <a:p>
            <a:pPr>
              <a:spcAft>
                <a:spcPts val="0"/>
              </a:spcAft>
            </a:pPr>
            <a:endParaRPr lang="nl-NL" b="1" kern="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nl-NL" dirty="0">
                <a:latin typeface="Calibri" panose="020F0502020204030204" pitchFamily="34" charset="0"/>
                <a:ea typeface="Arial" panose="020B0604020202020204" pitchFamily="34" charset="0"/>
              </a:rPr>
              <a:t>Stap 1: </a:t>
            </a: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</a:rPr>
              <a:t>Geef de juiste notaties van de stoffen/oplossingen die bij elkaar worden gevoegd.</a:t>
            </a:r>
            <a:r>
              <a:rPr lang="nl-NL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</a:p>
          <a:p>
            <a:pPr>
              <a:spcAft>
                <a:spcPts val="0"/>
              </a:spcAft>
            </a:pPr>
            <a:endParaRPr lang="nl-NL" sz="8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lvl="0" indent="-163513">
              <a:spcAft>
                <a:spcPts val="0"/>
              </a:spcAft>
              <a:buSzPts val="1000"/>
              <a:buFont typeface="Arial" panose="020B0604020202020204" pitchFamily="34" charset="0"/>
              <a:buChar char="•"/>
            </a:pP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Leer de tabellen van hoofdstuk 8 en 9.</a:t>
            </a:r>
            <a:endParaRPr lang="nl-NL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lvl="0" indent="-163513">
              <a:spcAft>
                <a:spcPts val="0"/>
              </a:spcAft>
              <a:buSzPts val="1000"/>
              <a:buFont typeface="Arial" panose="020B0604020202020204" pitchFamily="34" charset="0"/>
              <a:buChar char="•"/>
            </a:pP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Maak onderscheid tussen een oplossing van een zwak en een sterk zuur of base.</a:t>
            </a:r>
            <a:r>
              <a:rPr lang="nl-NL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nl-NL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lvl="0" indent="-163513">
              <a:spcAft>
                <a:spcPts val="0"/>
              </a:spcAft>
              <a:buSzPts val="1000"/>
              <a:buFont typeface="Arial" panose="020B0604020202020204" pitchFamily="34" charset="0"/>
              <a:buChar char="•"/>
            </a:pPr>
            <a:r>
              <a:rPr lang="nl-NL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Maak onderscheid tussen een zuiver zuur en een oplossing van een zuur (of base).</a:t>
            </a:r>
            <a:endParaRPr lang="nl-NL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lvl="0" indent="-163513">
              <a:spcAft>
                <a:spcPts val="300"/>
              </a:spcAft>
              <a:buSzPts val="1000"/>
              <a:buFont typeface="Arial" panose="020B0604020202020204" pitchFamily="34" charset="0"/>
              <a:buChar char="•"/>
            </a:pP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Maak onderscheid tussen een vast zout en een opgelost zout, dat een base bevat.</a:t>
            </a:r>
          </a:p>
          <a:p>
            <a:pPr lvl="0">
              <a:spcAft>
                <a:spcPts val="300"/>
              </a:spcAft>
              <a:buSzPts val="1000"/>
            </a:pPr>
            <a:endParaRPr lang="nl-NL" sz="1000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73660">
              <a:spcAft>
                <a:spcPts val="0"/>
              </a:spcAft>
            </a:pPr>
            <a:r>
              <a:rPr lang="nl-NL" dirty="0">
                <a:latin typeface="Calibri" panose="020F0502020204030204" pitchFamily="34" charset="0"/>
                <a:ea typeface="Arial" panose="020B0604020202020204" pitchFamily="34" charset="0"/>
              </a:rPr>
              <a:t>Stap 2: </a:t>
            </a: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</a:rPr>
              <a:t>Noteer de formule van het deeltje dat het zuur is en het deeltje dat de base is.</a:t>
            </a:r>
          </a:p>
          <a:p>
            <a:pPr marL="73660">
              <a:spcAft>
                <a:spcPts val="0"/>
              </a:spcAft>
            </a:pPr>
            <a:endParaRPr lang="nl-NL" sz="8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lvl="0" indent="-163513">
              <a:spcAft>
                <a:spcPts val="300"/>
              </a:spcAft>
              <a:buSzPts val="1000"/>
              <a:buFont typeface="Arial" panose="020B0604020202020204" pitchFamily="34" charset="0"/>
              <a:buChar char="•"/>
            </a:pP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Een oplossing van CO</a:t>
            </a:r>
            <a:r>
              <a:rPr lang="nl-NL" baseline="-250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kun je schrijven als H</a:t>
            </a:r>
            <a:r>
              <a:rPr lang="nl-NL" baseline="-250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CO</a:t>
            </a:r>
            <a:r>
              <a:rPr lang="nl-NL" baseline="-250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3.</a:t>
            </a: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(zie tabel 49).</a:t>
            </a:r>
          </a:p>
          <a:p>
            <a:pPr marL="85725" lvl="0">
              <a:spcAft>
                <a:spcPts val="300"/>
              </a:spcAft>
              <a:buSzPts val="1000"/>
            </a:pPr>
            <a:endParaRPr lang="nl-NL" sz="1000" dirty="0">
              <a:solidFill>
                <a:srgbClr val="0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85725" lvl="0">
              <a:spcAft>
                <a:spcPts val="300"/>
              </a:spcAft>
              <a:buSzPts val="1000"/>
            </a:pP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Stap 3: Stel vast hoeveel H</a:t>
            </a:r>
            <a:r>
              <a:rPr lang="nl-NL" baseline="300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er wordt overgedragen.</a:t>
            </a:r>
          </a:p>
          <a:p>
            <a:pPr marL="85725" lvl="0">
              <a:spcAft>
                <a:spcPts val="300"/>
              </a:spcAft>
              <a:buSzPts val="1000"/>
            </a:pPr>
            <a:endParaRPr lang="nl-NL" sz="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163513">
              <a:spcAft>
                <a:spcPts val="0"/>
              </a:spcAft>
              <a:buSzPts val="1000"/>
              <a:buFont typeface="Arial" panose="020B0604020202020204" pitchFamily="34" charset="0"/>
              <a:buChar char="•"/>
            </a:pP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Bij een meerwaardig zuur wordt het maximale aantal H</a:t>
            </a:r>
            <a:r>
              <a:rPr lang="nl-NL" baseline="300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dirty="0">
                <a:latin typeface="Calibri" panose="020F0502020204030204" pitchFamily="34" charset="0"/>
                <a:cs typeface="Times New Roman" panose="02020603050405020304" pitchFamily="18" charset="0"/>
              </a:rPr>
              <a:t>overgedragen.  </a:t>
            </a:r>
            <a:endParaRPr lang="nl-NL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lvl="0" indent="-163513">
              <a:spcAft>
                <a:spcPts val="0"/>
              </a:spcAft>
              <a:buSzPts val="1000"/>
              <a:buFont typeface="Arial" panose="020B0604020202020204" pitchFamily="34" charset="0"/>
              <a:buChar char="•"/>
            </a:pPr>
            <a:r>
              <a:rPr lang="nl-NL" dirty="0">
                <a:latin typeface="Calibri" panose="020F0502020204030204" pitchFamily="34" charset="0"/>
                <a:cs typeface="Times New Roman" panose="02020603050405020304" pitchFamily="18" charset="0"/>
              </a:rPr>
              <a:t>Bij een negatief ion als base is het aantal H</a:t>
            </a:r>
            <a:r>
              <a:rPr lang="nl-NL" baseline="30000" dirty="0">
                <a:latin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nl-NL" dirty="0">
                <a:latin typeface="Calibri" panose="020F0502020204030204" pitchFamily="34" charset="0"/>
                <a:cs typeface="Times New Roman" panose="02020603050405020304" pitchFamily="18" charset="0"/>
              </a:rPr>
              <a:t> dat wordt opgenomen gelijk aan de ionlading.</a:t>
            </a:r>
            <a:endParaRPr lang="nl-NL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lvl="0" indent="-163513">
              <a:spcAft>
                <a:spcPts val="0"/>
              </a:spcAft>
              <a:buSzPts val="1000"/>
              <a:buFont typeface="Arial" panose="020B0604020202020204" pitchFamily="34" charset="0"/>
              <a:buChar char="•"/>
            </a:pP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NH</a:t>
            </a:r>
            <a:r>
              <a:rPr lang="nl-NL" baseline="-250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nl-NL" baseline="300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en H</a:t>
            </a:r>
            <a:r>
              <a:rPr lang="nl-NL" baseline="-250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nl-NL" baseline="300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kunnen maar één H</a:t>
            </a:r>
            <a:r>
              <a:rPr lang="nl-NL" baseline="300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ion afstaan.</a:t>
            </a:r>
            <a:endParaRPr lang="nl-NL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lvl="0" indent="-163513">
              <a:spcAft>
                <a:spcPts val="0"/>
              </a:spcAft>
              <a:buSzPts val="1000"/>
              <a:buFont typeface="Arial" panose="020B0604020202020204" pitchFamily="34" charset="0"/>
              <a:buChar char="•"/>
            </a:pP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NH</a:t>
            </a:r>
            <a:r>
              <a:rPr lang="nl-NL" baseline="-250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en OH</a:t>
            </a:r>
            <a:r>
              <a:rPr lang="nl-NL" baseline="300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kunnen maar één H</a:t>
            </a:r>
            <a:r>
              <a:rPr lang="nl-NL" baseline="300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ion opnemen (net als -NH</a:t>
            </a:r>
            <a:r>
              <a:rPr lang="nl-NL" baseline="-250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groepen in aminen).</a:t>
            </a:r>
            <a:endParaRPr lang="nl-NL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300"/>
              </a:spcAft>
              <a:buSzPts val="1000"/>
            </a:pPr>
            <a:endParaRPr lang="nl-NL" sz="1000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73660">
              <a:spcAft>
                <a:spcPts val="0"/>
              </a:spcAft>
            </a:pPr>
            <a:r>
              <a:rPr lang="nl-NL" dirty="0">
                <a:solidFill>
                  <a:srgbClr val="FF0000"/>
                </a:solidFill>
                <a:latin typeface="Calibri" panose="020F0502020204030204" pitchFamily="34" charset="0"/>
              </a:rPr>
              <a:t>Stap 4</a:t>
            </a: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</a:rPr>
              <a:t>: Noteer de formules van de deeltjes die ontstaan.</a:t>
            </a:r>
          </a:p>
          <a:p>
            <a:pPr marL="73660">
              <a:spcAft>
                <a:spcPts val="0"/>
              </a:spcAft>
            </a:pPr>
            <a:endParaRPr lang="nl-NL" sz="8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lvl="0" indent="-163513">
              <a:spcAft>
                <a:spcPts val="0"/>
              </a:spcAft>
              <a:buSzPts val="1000"/>
              <a:buFont typeface="Arial" panose="020B0604020202020204" pitchFamily="34" charset="0"/>
              <a:buChar char="•"/>
            </a:pP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Ga ervan uit dat zuur-base reacties aflopend zijn.</a:t>
            </a:r>
            <a:endParaRPr lang="nl-NL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lvl="0" indent="-163513">
              <a:spcAft>
                <a:spcPts val="300"/>
              </a:spcAft>
              <a:buSzPts val="1000"/>
              <a:buFont typeface="Arial" panose="020B0604020202020204" pitchFamily="34" charset="0"/>
              <a:buChar char="•"/>
            </a:pP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Als er H</a:t>
            </a:r>
            <a:r>
              <a:rPr lang="nl-NL" baseline="-250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CO</a:t>
            </a:r>
            <a:r>
              <a:rPr lang="nl-NL" baseline="-250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ontstaat, splitst dit direct in H</a:t>
            </a:r>
            <a:r>
              <a:rPr lang="nl-NL" baseline="-250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O en CO</a:t>
            </a:r>
            <a:r>
              <a:rPr lang="nl-NL" baseline="-250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(gasbelletjes, bruisen).</a:t>
            </a:r>
          </a:p>
          <a:p>
            <a:pPr lvl="0">
              <a:spcAft>
                <a:spcPts val="300"/>
              </a:spcAft>
              <a:buSzPts val="1000"/>
            </a:pPr>
            <a:endParaRPr lang="nl-NL" sz="1000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069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568</TotalTime>
  <Words>1335</Words>
  <Application>Microsoft Office PowerPoint</Application>
  <PresentationFormat>Diavoorstelling (4:3)</PresentationFormat>
  <Paragraphs>138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Paul Boddeke</dc:creator>
  <cp:lastModifiedBy>Paul Boddeke</cp:lastModifiedBy>
  <cp:revision>40</cp:revision>
  <dcterms:created xsi:type="dcterms:W3CDTF">2015-01-27T15:41:00Z</dcterms:created>
  <dcterms:modified xsi:type="dcterms:W3CDTF">2023-03-06T10:29:10Z</dcterms:modified>
</cp:coreProperties>
</file>